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1"/>
  </p:notesMasterIdLst>
  <p:sldIdLst>
    <p:sldId id="256" r:id="rId2"/>
    <p:sldId id="257" r:id="rId3"/>
    <p:sldId id="258" r:id="rId4"/>
    <p:sldId id="259" r:id="rId5"/>
    <p:sldId id="260" r:id="rId6"/>
    <p:sldId id="263"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8" autoAdjust="0"/>
    <p:restoredTop sz="77164" autoAdjust="0"/>
  </p:normalViewPr>
  <p:slideViewPr>
    <p:cSldViewPr snapToGrid="0">
      <p:cViewPr varScale="1">
        <p:scale>
          <a:sx n="56" d="100"/>
          <a:sy n="56" d="100"/>
        </p:scale>
        <p:origin x="109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4BD61-1E8A-45AF-AB40-CC9F206D222E}" type="datetimeFigureOut">
              <a:rPr lang="en-US" smtClean="0"/>
              <a:t>8/18/2020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67F5-A349-4E60-9DBE-FBDD65D0FA65}" type="slidenum">
              <a:rPr lang="en-US" smtClean="0"/>
              <a:t>‹#›</a:t>
            </a:fld>
            <a:endParaRPr lang="en-US"/>
          </a:p>
        </p:txBody>
      </p:sp>
    </p:spTree>
    <p:extLst>
      <p:ext uri="{BB962C8B-B14F-4D97-AF65-F5344CB8AC3E}">
        <p14:creationId xmlns:p14="http://schemas.microsoft.com/office/powerpoint/2010/main" val="839302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research, long term consequences can</a:t>
            </a:r>
            <a:r>
              <a:rPr lang="en-US" baseline="0" dirty="0"/>
              <a:t> be avoid because the awareness on why child  abuse among children will be at large. Consequences will be laid on the table to anyone going against the terms and conditions of the laid consensus. Some of the social justices are done under cover hence this will ascertain some concepts and the kind of stigmatization that the victims go through especially the male gender who eventually get affected negatively. The victims can be helped by social workers to inform the victims to be </a:t>
            </a:r>
            <a:r>
              <a:rPr lang="en-US" baseline="0" dirty="0" err="1"/>
              <a:t>lways</a:t>
            </a:r>
            <a:r>
              <a:rPr lang="en-US" baseline="0" dirty="0"/>
              <a:t> free in sharing out their experiences and abuse stories. From the research </a:t>
            </a:r>
            <a:r>
              <a:rPr lang="en-US" baseline="0" dirty="0" err="1"/>
              <a:t>wecan</a:t>
            </a:r>
            <a:r>
              <a:rPr lang="en-US" baseline="0" dirty="0"/>
              <a:t> see that many male struggle to form and maintain close relationships, to feel safe with others and to establish intimate partnerships. And its even  ore worrying that some people believe that some of those who survived the child abuse can become abusers in future for revenge.</a:t>
            </a:r>
          </a:p>
          <a:p>
            <a:r>
              <a:rPr lang="en-US" baseline="0" dirty="0"/>
              <a:t>Research gives more insight that in regards to families, the effects of child abuse turns into domestic violence, aggression and inability to connect to an emotional level. The conception that male who have gone through the abuse will not make good responsible fathers. This instills fear in their child upbringing. </a:t>
            </a:r>
            <a:r>
              <a:rPr lang="en-US" baseline="0" dirty="0" err="1"/>
              <a:t>Lastily</a:t>
            </a:r>
            <a:r>
              <a:rPr lang="en-US" baseline="0" dirty="0"/>
              <a:t>, this research helps young men in disclosing sexual assault of any kind and helps </a:t>
            </a:r>
            <a:r>
              <a:rPr lang="en-US" baseline="0" dirty="0" err="1"/>
              <a:t>potray</a:t>
            </a:r>
            <a:r>
              <a:rPr lang="en-US" baseline="0" dirty="0"/>
              <a:t> the victims as aberrant.</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2</a:t>
            </a:fld>
            <a:endParaRPr lang="en-US"/>
          </a:p>
        </p:txBody>
      </p:sp>
    </p:spTree>
    <p:extLst>
      <p:ext uri="{BB962C8B-B14F-4D97-AF65-F5344CB8AC3E}">
        <p14:creationId xmlns:p14="http://schemas.microsoft.com/office/powerpoint/2010/main" val="872132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a:t>
            </a:r>
            <a:r>
              <a:rPr lang="en-US" baseline="0" dirty="0"/>
              <a:t> sexual abuse can occur in a variety of setting including home, school and work places. The effects of child abuse can result in long-term trauma hence affecting the social life of a child. Most sexual victims are acquainted with their victims here by approximately 30% are relatives and the rest are acquaintances, such as friends of the family. Most child abuse is committed by men from the research where by approximately 40% of the offences are reported by boys against 6% reported by girls. Intergenerational effects have been noted, with the children of victims of child sexual abuse exhibiting more conduct problems, peer problems, and emotional problems than their peers. A specific characteristic pattern of symptoms has not been identified, and there are several hypotheses about the causality of these associates. The risk of harm is greater if the abuser is a relative if the abuse involves intercourse or attempted. The social stigma of child sexual may compound  the psychological harm to children, and adverse outcomes are less likely for abused children who have supportive family environments.</a:t>
            </a:r>
          </a:p>
          <a:p>
            <a:r>
              <a:rPr lang="en-US" baseline="0" dirty="0"/>
              <a:t>Child abuse, including sexual abuse, especially chronic abuse starting  at early ages, has been found to be related to the development of high levels of dissociative symptoms which includes amnesia for abuse memories. Recent research showed that females with high exposure to child sexual abuse suffer PTSD symptoms that are associated with poor social functioning which is also supported by prior research studies. </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3</a:t>
            </a:fld>
            <a:endParaRPr lang="en-US"/>
          </a:p>
        </p:txBody>
      </p:sp>
    </p:spTree>
    <p:extLst>
      <p:ext uri="{BB962C8B-B14F-4D97-AF65-F5344CB8AC3E}">
        <p14:creationId xmlns:p14="http://schemas.microsoft.com/office/powerpoint/2010/main" val="263539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research, child abuse, 35%</a:t>
            </a:r>
            <a:r>
              <a:rPr lang="en-US" baseline="0" dirty="0"/>
              <a:t> of victims are male and 16% are female victims. The male relatives were found to be the most relevant predators in the case of both gender. Sexual violence against children most victims were abused by a family member. The study shows that adult sexual orientation was not related to the sex of the victim targeted </a:t>
            </a:r>
            <a:r>
              <a:rPr lang="en-US" baseline="0" dirty="0" err="1"/>
              <a:t>e.g</a:t>
            </a:r>
            <a:r>
              <a:rPr lang="en-US" baseline="0" dirty="0"/>
              <a:t> men molested boys for adult relationships with women. From the research, the majority of studies found that most adult sex offenders  had not been abused sexually during childhood, but studies varied in terms of estimates of the percentage of such offenders </a:t>
            </a:r>
            <a:r>
              <a:rPr lang="en-US" baseline="0" dirty="0" err="1"/>
              <a:t>wh</a:t>
            </a:r>
            <a:r>
              <a:rPr lang="en-US" baseline="0" dirty="0"/>
              <a:t> had been abused. Most recent prospective research studying children with documented cases of sexual abuse over time to determine which percentage became adult offenders that demonstrated the cycle of violence theory which is not an explanation for why people molested children. Offenders may use cognitive distortions to facilitate their offences, such as minimization of the abuse, victim blaming and excuses.  Some kind of abuse like child-on-child  involved activities where children engage in activity without sexual consent. A strong casual relationship can be established between a child and adolescent offenders by either adults or other children.</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4</a:t>
            </a:fld>
            <a:endParaRPr lang="en-US"/>
          </a:p>
        </p:txBody>
      </p:sp>
    </p:spTree>
    <p:extLst>
      <p:ext uri="{BB962C8B-B14F-4D97-AF65-F5344CB8AC3E}">
        <p14:creationId xmlns:p14="http://schemas.microsoft.com/office/powerpoint/2010/main" val="4251141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depression is a major depressive disorder that is marked</a:t>
            </a:r>
            <a:r>
              <a:rPr lang="en-US" baseline="0" dirty="0"/>
              <a:t> by health condition marked by an overwhelming feeling of sadness, isolation and despair. Most child sexual abuse may affect the victims in their daily life. In 2016, for instance, 18 million of adult population had at least one major depressive episode in the past year making the condition one of the most common mental disorders. Depression can affect people of all ages, races and socioeconomic class.  Depression can be caused by other medical conditions and trigger underactive thyroid gland which may result to other significant illness. Depression may involve psychotherapy medications or both. Medication together with psychotherapy works best for treating people with severe depression. Some victims do not recover from depression hence the doctors may consider magnetic stimulation that involves receiving brief magnetic pulses on the scalp to stimulate nerve cells in the brain that are thought to be involved in mood regulation.  Drugs can be prescribed to help alter body mood by affecting the chemicals in the brain naturally and other depressants.</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5</a:t>
            </a:fld>
            <a:endParaRPr lang="en-US"/>
          </a:p>
        </p:txBody>
      </p:sp>
    </p:spTree>
    <p:extLst>
      <p:ext uri="{BB962C8B-B14F-4D97-AF65-F5344CB8AC3E}">
        <p14:creationId xmlns:p14="http://schemas.microsoft.com/office/powerpoint/2010/main" val="76280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units of analysis</a:t>
            </a:r>
            <a:r>
              <a:rPr lang="en-US" baseline="0" dirty="0"/>
              <a:t> is dedicated by the type of research problem of investigation. If the size sample is small it will be difficult to find a significant relationships from the data, as statistical tests normally require a </a:t>
            </a:r>
            <a:r>
              <a:rPr lang="en-US" baseline="0" dirty="0" err="1"/>
              <a:t>larer</a:t>
            </a:r>
            <a:r>
              <a:rPr lang="en-US" baseline="0" dirty="0"/>
              <a:t> sample to be considered representative of groups of people to whom it will be transferred. Lack of available data will likely require a researcher to limit the scope of analysis, or it can be a significant obstacle in finding a trend and a meaningful relationship. Lack of prior research in the studies may cite a basis of literature review and can help lay a foundation of investigation. The inability to measure used data through analysis of the results. For instance, you may regret not including a specific question in survey that in retrospect could have helped address a particular issue that emerged later in the research. Access can also limit the study when it depends on having people or documents for whatever reason for this need to </a:t>
            </a:r>
            <a:r>
              <a:rPr lang="en-US" baseline="0"/>
              <a:t>be described.</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6</a:t>
            </a:fld>
            <a:endParaRPr lang="en-US"/>
          </a:p>
        </p:txBody>
      </p:sp>
    </p:spTree>
    <p:extLst>
      <p:ext uri="{BB962C8B-B14F-4D97-AF65-F5344CB8AC3E}">
        <p14:creationId xmlns:p14="http://schemas.microsoft.com/office/powerpoint/2010/main" val="630243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a:t>
            </a:r>
            <a:r>
              <a:rPr lang="en-US" baseline="0" dirty="0"/>
              <a:t> who take part in research involving experiments may prefer to use various abilities to compare results. The aim of the methods is to measure performance among many other factors. Survey involves collecting information usually from large groups of people by means f questionnaires but other techniques such as interviews may also be used. The most straightforward type is administered to a sample of people at a set point in time. Another type is before and after survey which people complete before a major event or experience and then gain afterwards.  In considering the method to use, time and analysis is crucial. An observation or interview method so called qualitative approach, helps the researcher to collect richer information though it takes time. Using a survey helps you collect more data quickly yet it may lack details. So you will need to consider the time you have for research and balance between strengths and weaknesses associated with each method. Different kind of research involve more than the format of the data it is only a short step to realizing the differences between qualitative and quantitative involve more than the kind of efforts used. Rather than thinking of methods as the key features that distinguishes different approaches to results, it is more helpful to think of methods as tools that provide a set of strengths that you can use to accomplish a certain purpose. The distinction between induction and deduction is a fundamental difference between qualitative and quantitative research. The inductive purposes associated with qualitative research typically start with observations, which you then use to create theory or generate hypothesis.</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7</a:t>
            </a:fld>
            <a:endParaRPr lang="en-US"/>
          </a:p>
        </p:txBody>
      </p:sp>
    </p:spTree>
    <p:extLst>
      <p:ext uri="{BB962C8B-B14F-4D97-AF65-F5344CB8AC3E}">
        <p14:creationId xmlns:p14="http://schemas.microsoft.com/office/powerpoint/2010/main" val="2289661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take part in research involving experiments might</a:t>
            </a:r>
            <a:r>
              <a:rPr lang="en-US" baseline="0" dirty="0"/>
              <a:t> be asked to complete various tests to measure their cognitive abilities. The results of various groups are then compared. The main aim of this test is not to judge people but to look for links between performance and other factors. Study may include intervention like training programs or some kind of social activity, change of a persons environment, different forms of interaction etc. the researcher may be interested in observing peoples reactions by observing. However, in most cases there are at least two groups as control group that is not exposed to intervention. This enables the researchers to compare the two groups and determine the impact of the intervention. Interviews are usually carried out in person but can also be administered by other forms. It is important for interviewees to decide whether they have a room or where they can speak freely without disturbing other members. The interviewer can adopt a formal or informal approach, either by letting the interviewee speak freely about a particular issue or asking predetermined questions. This will have been decided in advance and depend on the approach used by the researchers. A semi-structured approach would enable the interviewee to speak relatively freely, at the same time allowing the researcher to ensure that certain issues are addressed.</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8</a:t>
            </a:fld>
            <a:endParaRPr lang="en-US"/>
          </a:p>
        </p:txBody>
      </p:sp>
    </p:spTree>
    <p:extLst>
      <p:ext uri="{BB962C8B-B14F-4D97-AF65-F5344CB8AC3E}">
        <p14:creationId xmlns:p14="http://schemas.microsoft.com/office/powerpoint/2010/main" val="190931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334A67F5-A349-4E60-9DBE-FBDD65D0FA65}" type="slidenum">
              <a:rPr lang="en-US" smtClean="0"/>
              <a:t>9</a:t>
            </a:fld>
            <a:endParaRPr lang="en-US"/>
          </a:p>
        </p:txBody>
      </p:sp>
    </p:spTree>
    <p:extLst>
      <p:ext uri="{BB962C8B-B14F-4D97-AF65-F5344CB8AC3E}">
        <p14:creationId xmlns:p14="http://schemas.microsoft.com/office/powerpoint/2010/main" val="235005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37725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302283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85130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9C0807-6B88-4716-80BB-6C0ABD17A2A4}"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46121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9C0807-6B88-4716-80BB-6C0ABD17A2A4}" type="datetimeFigureOut">
              <a:rPr lang="en-US" smtClean="0"/>
              <a:t>8/18/2020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843220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9C0807-6B88-4716-80BB-6C0ABD17A2A4}" type="datetimeFigureOut">
              <a:rPr lang="en-US" smtClean="0"/>
              <a:t>8/18/2020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104552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C0807-6B88-4716-80BB-6C0ABD17A2A4}" type="datetimeFigureOut">
              <a:rPr lang="en-US" smtClean="0"/>
              <a:t>8/18/2020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503657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9C0807-6B88-4716-80BB-6C0ABD17A2A4}"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68453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9C0807-6B88-4716-80BB-6C0ABD17A2A4}" type="datetimeFigureOut">
              <a:rPr lang="en-US" smtClean="0"/>
              <a:t>8/18/2020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83688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08145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77370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250570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51131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964322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786154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91001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9C0807-6B88-4716-80BB-6C0ABD17A2A4}" type="datetimeFigureOut">
              <a:rPr lang="en-US" smtClean="0"/>
              <a:t>8/18/2020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396D66B-B0D8-487E-B145-457780CB3BC0}" type="slidenum">
              <a:rPr lang="en-US" smtClean="0"/>
              <a:t>‹#›</a:t>
            </a:fld>
            <a:endParaRPr lang="en-US"/>
          </a:p>
        </p:txBody>
      </p:sp>
    </p:spTree>
    <p:extLst>
      <p:ext uri="{BB962C8B-B14F-4D97-AF65-F5344CB8AC3E}">
        <p14:creationId xmlns:p14="http://schemas.microsoft.com/office/powerpoint/2010/main" val="8639395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midss.i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2351" y="-106654"/>
            <a:ext cx="7766936" cy="1646302"/>
          </a:xfrm>
        </p:spPr>
        <p:txBody>
          <a:bodyPr/>
          <a:lstStyle/>
          <a:p>
            <a:r>
              <a:rPr lang="en-US" dirty="0"/>
              <a:t>Child Sexual Abuse</a:t>
            </a:r>
          </a:p>
        </p:txBody>
      </p:sp>
      <p:sp>
        <p:nvSpPr>
          <p:cNvPr id="3" name="Subtitle 2"/>
          <p:cNvSpPr>
            <a:spLocks noGrp="1"/>
          </p:cNvSpPr>
          <p:nvPr>
            <p:ph type="subTitle" idx="1"/>
          </p:nvPr>
        </p:nvSpPr>
        <p:spPr>
          <a:xfrm>
            <a:off x="1793670" y="2672409"/>
            <a:ext cx="7766936" cy="1646302"/>
          </a:xfrm>
        </p:spPr>
        <p:txBody>
          <a:bodyPr>
            <a:normAutofit/>
          </a:bodyPr>
          <a:lstStyle/>
          <a:p>
            <a:pPr algn="ctr"/>
            <a:r>
              <a:rPr lang="en-US" dirty="0"/>
              <a:t>Group Name:</a:t>
            </a:r>
          </a:p>
          <a:p>
            <a:pPr algn="ctr"/>
            <a:r>
              <a:rPr lang="en-US" dirty="0"/>
              <a:t>Date:</a:t>
            </a:r>
          </a:p>
          <a:p>
            <a:pPr algn="ctr"/>
            <a:r>
              <a:rPr lang="en-US" dirty="0"/>
              <a:t>Course:</a:t>
            </a:r>
          </a:p>
          <a:p>
            <a:pPr algn="ctr"/>
            <a:r>
              <a:rPr lang="en-US" dirty="0"/>
              <a:t>Semester:</a:t>
            </a:r>
          </a:p>
        </p:txBody>
      </p:sp>
    </p:spTree>
    <p:extLst>
      <p:ext uri="{BB962C8B-B14F-4D97-AF65-F5344CB8AC3E}">
        <p14:creationId xmlns:p14="http://schemas.microsoft.com/office/powerpoint/2010/main" val="138711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7443" y="1517429"/>
            <a:ext cx="7766936" cy="1646302"/>
          </a:xfrm>
        </p:spPr>
        <p:txBody>
          <a:bodyPr/>
          <a:lstStyle/>
          <a:p>
            <a:pPr algn="ctr"/>
            <a:r>
              <a:rPr lang="en-US" dirty="0">
                <a:latin typeface="Times New Roman" panose="02020603050405020304" pitchFamily="18" charset="0"/>
                <a:cs typeface="Times New Roman" panose="02020603050405020304" pitchFamily="18" charset="0"/>
              </a:rPr>
              <a:t>Importance of child sexual abuse research</a:t>
            </a:r>
          </a:p>
        </p:txBody>
      </p:sp>
      <p:sp>
        <p:nvSpPr>
          <p:cNvPr id="3" name="Subtitle 2"/>
          <p:cNvSpPr>
            <a:spLocks noGrp="1"/>
          </p:cNvSpPr>
          <p:nvPr>
            <p:ph type="subTitle" idx="1"/>
          </p:nvPr>
        </p:nvSpPr>
        <p:spPr>
          <a:xfrm>
            <a:off x="1524000" y="3509963"/>
            <a:ext cx="9144000" cy="1655762"/>
          </a:xfrm>
        </p:spPr>
        <p:txBody>
          <a:bodyPr>
            <a:normAutofit fontScale="70000" lnSpcReduction="20000"/>
          </a:bodyPr>
          <a:lstStyle/>
          <a:p>
            <a:pPr marL="342900" indent="-342900" algn="l">
              <a:buFont typeface="Arial" panose="020B0604020202020204" pitchFamily="34" charset="0"/>
              <a:buChar char="•"/>
            </a:pPr>
            <a:r>
              <a:rPr lang="en-US" dirty="0"/>
              <a:t>Child sexual abuse research is important since it helps to minimize any long-term consequences of abuse.</a:t>
            </a:r>
          </a:p>
          <a:p>
            <a:pPr marL="342900" indent="-342900" algn="l">
              <a:buFont typeface="Arial" panose="020B0604020202020204" pitchFamily="34" charset="0"/>
              <a:buChar char="•"/>
            </a:pPr>
            <a:r>
              <a:rPr lang="en-US" dirty="0"/>
              <a:t>The research helps in exposing some of the social justice issues and ascertain some concepts and stigma especially on the male gender.</a:t>
            </a:r>
          </a:p>
          <a:p>
            <a:pPr marL="342900" indent="-342900" algn="l">
              <a:buFont typeface="Arial" panose="020B0604020202020204" pitchFamily="34" charset="0"/>
              <a:buChar char="•"/>
            </a:pPr>
            <a:r>
              <a:rPr lang="en-US" dirty="0"/>
              <a:t>It will help the social work practitioners cultivate an environment where the victims can feel comfortable in sharing out their abuse stories.</a:t>
            </a:r>
          </a:p>
          <a:p>
            <a:pPr marL="342900" indent="-342900" algn="l">
              <a:buFont typeface="Arial" panose="020B0604020202020204" pitchFamily="34" charset="0"/>
              <a:buChar char="•"/>
            </a:pPr>
            <a:r>
              <a:rPr lang="en-US" dirty="0"/>
              <a:t>In addition, the research will give more insight to the victims especially the male victims by encouraging them to disclose any for of sexual assault from their surroundings despite any form of relationship with them.</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643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2532" y="1068822"/>
            <a:ext cx="7766936" cy="1282889"/>
          </a:xfrm>
        </p:spPr>
        <p:txBody>
          <a:bodyPr/>
          <a:lstStyle/>
          <a:p>
            <a:pPr algn="ctr"/>
            <a:r>
              <a:rPr lang="en-US" sz="3600" dirty="0"/>
              <a:t>Reference Of The Theory And Social Problems.</a:t>
            </a:r>
          </a:p>
        </p:txBody>
      </p:sp>
      <p:sp>
        <p:nvSpPr>
          <p:cNvPr id="3" name="Subtitle 2"/>
          <p:cNvSpPr>
            <a:spLocks noGrp="1"/>
          </p:cNvSpPr>
          <p:nvPr>
            <p:ph type="subTitle" idx="1"/>
          </p:nvPr>
        </p:nvSpPr>
        <p:spPr>
          <a:xfrm>
            <a:off x="1507067" y="2743201"/>
            <a:ext cx="7766936" cy="2404532"/>
          </a:xfrm>
        </p:spPr>
        <p:txBody>
          <a:bodyPr>
            <a:normAutofit fontScale="62500" lnSpcReduction="20000"/>
          </a:bodyPr>
          <a:lstStyle/>
          <a:p>
            <a:pPr marL="342900" indent="-342900" algn="l">
              <a:buFont typeface="Arial" panose="020B0604020202020204" pitchFamily="34" charset="0"/>
              <a:buChar char="•"/>
            </a:pPr>
            <a:r>
              <a:rPr lang="en-US" dirty="0"/>
              <a:t>In context of the theory, sexual abuse is considered a form of maltreatment in children especially the males in substantial numbers. Practitioners have deprived outcomes and gained experiences from the small qualitative studies. Research indicates that most victims disclose sexual abuse at significantly lower rates thought their life course.</a:t>
            </a:r>
          </a:p>
          <a:p>
            <a:pPr marL="342900" indent="-342900" algn="l">
              <a:buFont typeface="Arial" panose="020B0604020202020204" pitchFamily="34" charset="0"/>
              <a:buChar char="•"/>
            </a:pPr>
            <a:r>
              <a:rPr lang="en-US" dirty="0"/>
              <a:t>In reference of theory, men abused sexually tend to develop post trauma disorders among other clinical conditions. The effects in male have long-term effects that tend to show up later in life (O’Leary, Easton &amp; Gould, 2016). Most social problems affecting the victims include, suicidal attempts, intense anger among others especially from the male counterparts.</a:t>
            </a:r>
          </a:p>
          <a:p>
            <a:pPr marL="342900" indent="-342900" algn="l">
              <a:buFont typeface="Arial" panose="020B0604020202020204" pitchFamily="34" charset="0"/>
              <a:buChar char="•"/>
            </a:pPr>
            <a:r>
              <a:rPr lang="en-US" dirty="0"/>
              <a:t>In regards to families, many of the victims have difficulty with physical contact which can impact in intimate relationships. The men fear to brutalize their children (</a:t>
            </a:r>
            <a:r>
              <a:rPr lang="en-US" dirty="0" err="1"/>
              <a:t>Priebe</a:t>
            </a:r>
            <a:r>
              <a:rPr lang="en-US" dirty="0"/>
              <a:t>, </a:t>
            </a:r>
            <a:r>
              <a:rPr lang="en-US" dirty="0" err="1"/>
              <a:t>Bäckström</a:t>
            </a:r>
            <a:r>
              <a:rPr lang="en-US" dirty="0"/>
              <a:t> &amp; Ainsaar,2010). These men may struggle to form and maintain close relationships, to feel safe with others and to establish intimate relationships.</a:t>
            </a:r>
          </a:p>
          <a:p>
            <a:pPr marL="342900" indent="-342900" algn="l">
              <a:buFont typeface="Arial" panose="020B0604020202020204" pitchFamily="34" charset="0"/>
              <a:buChar char="•"/>
            </a:pPr>
            <a:r>
              <a:rPr lang="en-US" dirty="0"/>
              <a:t>It is notable that male victims tend to pronounce a sense of trauma in relation of not measuring up to the prescriptions of the hegemonic masculinity. This is mainly because the male gender is important since they are the cornerstone of the family. This suggests why these prevalence rates are likely to be conservative.</a:t>
            </a:r>
          </a:p>
        </p:txBody>
      </p:sp>
    </p:spTree>
    <p:extLst>
      <p:ext uri="{BB962C8B-B14F-4D97-AF65-F5344CB8AC3E}">
        <p14:creationId xmlns:p14="http://schemas.microsoft.com/office/powerpoint/2010/main" val="102466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32764"/>
            <a:ext cx="7766936" cy="887105"/>
          </a:xfrm>
        </p:spPr>
        <p:txBody>
          <a:bodyPr/>
          <a:lstStyle/>
          <a:p>
            <a:pPr algn="ctr"/>
            <a:r>
              <a:rPr lang="en-US" dirty="0"/>
              <a:t>Variable 1</a:t>
            </a:r>
          </a:p>
        </p:txBody>
      </p:sp>
      <p:sp>
        <p:nvSpPr>
          <p:cNvPr id="3" name="Subtitle 2"/>
          <p:cNvSpPr>
            <a:spLocks noGrp="1"/>
          </p:cNvSpPr>
          <p:nvPr>
            <p:ph type="subTitle" idx="1"/>
          </p:nvPr>
        </p:nvSpPr>
        <p:spPr>
          <a:xfrm>
            <a:off x="1507067" y="2019869"/>
            <a:ext cx="7766936" cy="3127863"/>
          </a:xfrm>
        </p:spPr>
        <p:txBody>
          <a:bodyPr>
            <a:normAutofit fontScale="92500" lnSpcReduction="20000"/>
          </a:bodyPr>
          <a:lstStyle/>
          <a:p>
            <a:pPr marL="342900" indent="-342900" algn="l">
              <a:buFont typeface="Arial" panose="020B0604020202020204" pitchFamily="34" charset="0"/>
              <a:buChar char="•"/>
            </a:pPr>
            <a:r>
              <a:rPr lang="en-US" dirty="0"/>
              <a:t>The independent variable here could be determined by the population of undergraduate students aged between 20-29. The research will involve male students who have been victimized by depression and those that have not been victims.</a:t>
            </a:r>
          </a:p>
          <a:p>
            <a:pPr marL="342900" indent="-342900" algn="l">
              <a:buFont typeface="Arial" panose="020B0604020202020204" pitchFamily="34" charset="0"/>
              <a:buChar char="•"/>
            </a:pPr>
            <a:r>
              <a:rPr lang="en-US" dirty="0"/>
              <a:t>Their masculine behavior scale (MBS)will be measured using the behaviors attributed to both females and males (Snell, W and Jr 2013).For each item, they will be asked to indicate the level of agreement or disagreement rated from level 1-5. The items will then be summed up in that the highest corresponds to the greater agreement and the vice versa.</a:t>
            </a:r>
          </a:p>
          <a:p>
            <a:pPr marL="342900" indent="-342900" algn="l">
              <a:buFont typeface="Arial" panose="020B0604020202020204" pitchFamily="34" charset="0"/>
              <a:buChar char="•"/>
            </a:pPr>
            <a:r>
              <a:rPr lang="en-US" dirty="0"/>
              <a:t>Reliabilities of the subscales on the masculinity behavior scale and the factorial structure in the 8-week class on depression coping skills confirmed the psychometric analyses and validity of the subscales in the masculinity behavior scale.</a:t>
            </a:r>
          </a:p>
          <a:p>
            <a:pPr algn="l"/>
            <a:endParaRPr lang="en-US" dirty="0"/>
          </a:p>
        </p:txBody>
      </p:sp>
    </p:spTree>
    <p:extLst>
      <p:ext uri="{BB962C8B-B14F-4D97-AF65-F5344CB8AC3E}">
        <p14:creationId xmlns:p14="http://schemas.microsoft.com/office/powerpoint/2010/main" val="774668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955343"/>
            <a:ext cx="7766936" cy="754925"/>
          </a:xfrm>
        </p:spPr>
        <p:txBody>
          <a:bodyPr/>
          <a:lstStyle/>
          <a:p>
            <a:pPr algn="ctr"/>
            <a:r>
              <a:rPr lang="en-US" dirty="0"/>
              <a:t>Variable1</a:t>
            </a:r>
          </a:p>
        </p:txBody>
      </p:sp>
      <p:sp>
        <p:nvSpPr>
          <p:cNvPr id="3" name="Subtitle 2"/>
          <p:cNvSpPr>
            <a:spLocks noGrp="1"/>
          </p:cNvSpPr>
          <p:nvPr>
            <p:ph type="subTitle" idx="1"/>
          </p:nvPr>
        </p:nvSpPr>
        <p:spPr>
          <a:xfrm>
            <a:off x="1507067" y="1710269"/>
            <a:ext cx="7766936" cy="3437464"/>
          </a:xfrm>
        </p:spPr>
        <p:txBody>
          <a:bodyPr>
            <a:normAutofit fontScale="85000" lnSpcReduction="10000"/>
          </a:bodyPr>
          <a:lstStyle/>
          <a:p>
            <a:pPr marL="342900" indent="-342900" algn="l">
              <a:buFont typeface="Arial" panose="020B0604020202020204" pitchFamily="34" charset="0"/>
              <a:buChar char="•"/>
            </a:pPr>
            <a:r>
              <a:rPr lang="en-US" dirty="0"/>
              <a:t>The dependent variable here is the rate of depression level among the sexually abused victims.</a:t>
            </a:r>
          </a:p>
          <a:p>
            <a:pPr marL="342900" indent="-342900" algn="l">
              <a:buFont typeface="Arial" panose="020B0604020202020204" pitchFamily="34" charset="0"/>
              <a:buChar char="•"/>
            </a:pPr>
            <a:r>
              <a:rPr lang="en-US" dirty="0"/>
              <a:t>Depression rate will be measured with a scale of 1-5. This scale will be used to measure the stereotypical behaviors of male and females. In this case; 1=Agree, 2=slightly agree, 3=neither agree or disagree, 4=slightly disagree, 5=disagree. </a:t>
            </a:r>
          </a:p>
          <a:p>
            <a:pPr marL="342900" indent="-342900" algn="l">
              <a:buFont typeface="Arial" panose="020B0604020202020204" pitchFamily="34" charset="0"/>
              <a:buChar char="•"/>
            </a:pPr>
            <a:r>
              <a:rPr lang="en-US" dirty="0"/>
              <a:t>The scale has four divisions, control subscale, restrictive emotion subscale, success dedication subscale, inhibited affection subscale and exaggerated self reliance subscale (Thompson, E and Bennet,2015). This  provided the evidence on depression mood rates among the victims.</a:t>
            </a:r>
          </a:p>
          <a:p>
            <a:pPr marL="342900" indent="-342900" algn="l">
              <a:buFont typeface="Arial" panose="020B0604020202020204" pitchFamily="34" charset="0"/>
              <a:buChar char="•"/>
            </a:pPr>
            <a:r>
              <a:rPr lang="en-US" dirty="0"/>
              <a:t>The literature reliability used in this research is the internal consistency. Each participant obtains the result and we compare to gain the strong correlation between the results of the same test. In the previous studies, internal consistency has been used successfully in determining the rates of child abuse to a group of teenagers.</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15699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5541" y="336585"/>
            <a:ext cx="7766936" cy="1096900"/>
          </a:xfrm>
        </p:spPr>
        <p:txBody>
          <a:bodyPr/>
          <a:lstStyle/>
          <a:p>
            <a:pPr algn="ctr"/>
            <a:r>
              <a:rPr lang="en-US" sz="2400" dirty="0"/>
              <a:t>Limitations Of The Study Proposal</a:t>
            </a:r>
          </a:p>
        </p:txBody>
      </p:sp>
      <p:sp>
        <p:nvSpPr>
          <p:cNvPr id="3" name="Subtitle 2"/>
          <p:cNvSpPr>
            <a:spLocks noGrp="1"/>
          </p:cNvSpPr>
          <p:nvPr>
            <p:ph type="subTitle" idx="1"/>
          </p:nvPr>
        </p:nvSpPr>
        <p:spPr>
          <a:xfrm>
            <a:off x="1507066" y="1758463"/>
            <a:ext cx="8734213" cy="3784208"/>
          </a:xfrm>
        </p:spPr>
        <p:txBody>
          <a:bodyPr>
            <a:normAutofit fontScale="92500" lnSpcReduction="10000"/>
          </a:bodyPr>
          <a:lstStyle/>
          <a:p>
            <a:pPr marL="342900" indent="-342900" algn="l">
              <a:buFont typeface="Arial" panose="020B0604020202020204" pitchFamily="34" charset="0"/>
              <a:buChar char="•"/>
            </a:pPr>
            <a:r>
              <a:rPr lang="en-US" dirty="0"/>
              <a:t>Sample size-in my research I used a small sample size which means that my statistical tests would not be able to identify a significant relationship with my dataset. A larger sample size provides a more accurate results.</a:t>
            </a:r>
          </a:p>
          <a:p>
            <a:pPr marL="342900" indent="-342900" algn="l">
              <a:buFont typeface="Arial" panose="020B0604020202020204" pitchFamily="34" charset="0"/>
              <a:buChar char="•"/>
            </a:pPr>
            <a:r>
              <a:rPr lang="en-US" dirty="0"/>
              <a:t>Answers may not be accurate due to me asking the male participants to answer the questions in close proximity to other male participants who may not have the same experiences.</a:t>
            </a:r>
          </a:p>
          <a:p>
            <a:pPr marL="342900" indent="-342900" algn="l">
              <a:buFont typeface="Arial" panose="020B0604020202020204" pitchFamily="34" charset="0"/>
              <a:buChar char="•"/>
            </a:pPr>
            <a:r>
              <a:rPr lang="en-US" dirty="0"/>
              <a:t>Lack of previous studies in the research area- previous review helps in identifying the scope of works that have been done so far and they can be used as a foundation to achieve objectives in the research.</a:t>
            </a:r>
          </a:p>
          <a:p>
            <a:pPr marL="342900" indent="-342900" algn="l">
              <a:buFont typeface="Arial" panose="020B0604020202020204" pitchFamily="34" charset="0"/>
              <a:buChar char="•"/>
            </a:pPr>
            <a:r>
              <a:rPr lang="en-US" dirty="0"/>
              <a:t>Scope of discussions- due to little experience in the research topic, the depth and scope of discussions can be compromised in many levels.</a:t>
            </a:r>
          </a:p>
          <a:p>
            <a:pPr marL="342900" indent="-342900" algn="l">
              <a:buFont typeface="Arial" panose="020B0604020202020204" pitchFamily="34" charset="0"/>
              <a:buChar char="•"/>
            </a:pPr>
            <a:r>
              <a:rPr lang="en-US" dirty="0"/>
              <a:t>Formulation of research objectives- research aims can be formulated too broadly hence it is critical to minimize the scope of the research process.</a:t>
            </a:r>
          </a:p>
        </p:txBody>
      </p:sp>
    </p:spTree>
    <p:extLst>
      <p:ext uri="{BB962C8B-B14F-4D97-AF65-F5344CB8AC3E}">
        <p14:creationId xmlns:p14="http://schemas.microsoft.com/office/powerpoint/2010/main" val="2595935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05219"/>
            <a:ext cx="7766936" cy="1050878"/>
          </a:xfrm>
        </p:spPr>
        <p:txBody>
          <a:bodyPr/>
          <a:lstStyle/>
          <a:p>
            <a:pPr algn="ctr"/>
            <a:r>
              <a:rPr lang="en-US" sz="2400" dirty="0"/>
              <a:t>Research Methods And Design</a:t>
            </a:r>
          </a:p>
        </p:txBody>
      </p:sp>
      <p:sp>
        <p:nvSpPr>
          <p:cNvPr id="3" name="Subtitle 2"/>
          <p:cNvSpPr>
            <a:spLocks noGrp="1"/>
          </p:cNvSpPr>
          <p:nvPr>
            <p:ph type="subTitle" idx="1"/>
          </p:nvPr>
        </p:nvSpPr>
        <p:spPr>
          <a:xfrm>
            <a:off x="1507067" y="2019869"/>
            <a:ext cx="7766936" cy="3127863"/>
          </a:xfrm>
        </p:spPr>
        <p:txBody>
          <a:bodyPr>
            <a:normAutofit fontScale="85000" lnSpcReduction="10000"/>
          </a:bodyPr>
          <a:lstStyle/>
          <a:p>
            <a:pPr marL="342900" indent="-342900" algn="l">
              <a:buFont typeface="Arial" panose="020B0604020202020204" pitchFamily="34" charset="0"/>
              <a:buChar char="•"/>
            </a:pPr>
            <a:r>
              <a:rPr lang="en-US" dirty="0"/>
              <a:t>The proposed research method used was survey. We sampled some students to participate in the collection of data to ensure a more accurate data from the targeted population to draw conclusions.</a:t>
            </a:r>
          </a:p>
          <a:p>
            <a:pPr marL="342900" indent="-342900" algn="l">
              <a:buFont typeface="Arial" panose="020B0604020202020204" pitchFamily="34" charset="0"/>
              <a:buChar char="•"/>
            </a:pPr>
            <a:r>
              <a:rPr lang="en-US" dirty="0"/>
              <a:t>This method was preferred because it is extensive and convenient for a large population (</a:t>
            </a:r>
            <a:r>
              <a:rPr lang="en-US" dirty="0" err="1"/>
              <a:t>Priebe</a:t>
            </a:r>
            <a:r>
              <a:rPr lang="en-US" dirty="0"/>
              <a:t>, </a:t>
            </a:r>
            <a:r>
              <a:rPr lang="en-US" dirty="0" err="1"/>
              <a:t>Bäckström</a:t>
            </a:r>
            <a:r>
              <a:rPr lang="en-US" dirty="0"/>
              <a:t> &amp; </a:t>
            </a:r>
            <a:r>
              <a:rPr lang="en-US" dirty="0" err="1"/>
              <a:t>Ainsaar</a:t>
            </a:r>
            <a:r>
              <a:rPr lang="en-US" dirty="0"/>
              <a:t>, 2010). Surveys can be administered in many modes, including online surveys, mobile surveys and one-on-one interviews. Its more dependable since the respondents get to answer questions with more candid answers. </a:t>
            </a:r>
          </a:p>
          <a:p>
            <a:pPr marL="342900" indent="-342900" algn="l">
              <a:buFont typeface="Arial" panose="020B0604020202020204" pitchFamily="34" charset="0"/>
              <a:buChar char="•"/>
            </a:pPr>
            <a:r>
              <a:rPr lang="en-US" dirty="0"/>
              <a:t>The sampling strategies include, random sampling which provides an equal chance of each member to be picked from the target population. Systematic sampling where every Nth name is selected from the population, convenience sampling that is used where few target population and purposive sampling where the researcher selects participants from his own criteria (Easton et al, 2017).</a:t>
            </a:r>
          </a:p>
        </p:txBody>
      </p:sp>
    </p:spTree>
    <p:extLst>
      <p:ext uri="{BB962C8B-B14F-4D97-AF65-F5344CB8AC3E}">
        <p14:creationId xmlns:p14="http://schemas.microsoft.com/office/powerpoint/2010/main" val="312520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72955"/>
            <a:ext cx="7766936" cy="668741"/>
          </a:xfrm>
        </p:spPr>
        <p:txBody>
          <a:bodyPr/>
          <a:lstStyle/>
          <a:p>
            <a:pPr algn="ctr"/>
            <a:r>
              <a:rPr lang="en-US" sz="2400" dirty="0"/>
              <a:t>Method For Data Collection</a:t>
            </a:r>
          </a:p>
        </p:txBody>
      </p:sp>
      <p:sp>
        <p:nvSpPr>
          <p:cNvPr id="3" name="Subtitle 2"/>
          <p:cNvSpPr>
            <a:spLocks noGrp="1"/>
          </p:cNvSpPr>
          <p:nvPr>
            <p:ph type="subTitle" idx="1"/>
          </p:nvPr>
        </p:nvSpPr>
        <p:spPr>
          <a:xfrm>
            <a:off x="1507067" y="941697"/>
            <a:ext cx="7766936" cy="4206036"/>
          </a:xfrm>
        </p:spPr>
        <p:txBody>
          <a:bodyPr>
            <a:normAutofit fontScale="85000" lnSpcReduction="10000"/>
          </a:bodyPr>
          <a:lstStyle/>
          <a:p>
            <a:pPr marL="342900" indent="-342900" algn="l">
              <a:buFont typeface="Arial" panose="020B0604020202020204" pitchFamily="34" charset="0"/>
              <a:buChar char="•"/>
            </a:pPr>
            <a:r>
              <a:rPr lang="en-US" dirty="0"/>
              <a:t>Interview was the major method used where the sole purpose is to justify a research purpose. In here we have structured interview that is verbally administered, semi-structured that has several questions that give a guidance to the researcher and unstructured that allows the researcher to collect a wide range of information with a purpose. However, each method has a variation from another.</a:t>
            </a:r>
          </a:p>
          <a:p>
            <a:pPr marL="342900" indent="-342900" algn="l">
              <a:buFont typeface="Arial" panose="020B0604020202020204" pitchFamily="34" charset="0"/>
              <a:buChar char="•"/>
            </a:pPr>
            <a:r>
              <a:rPr lang="en-US" dirty="0"/>
              <a:t>I will choose various forms of interview either oral or through an online platform in regards to child sexual abuse (Thompson, E and Bennet,2015). Based on that interview, I will use that information to determine the masculine behavior survey. This interview will be strictly administered to groups aged 18-32.</a:t>
            </a:r>
          </a:p>
          <a:p>
            <a:pPr marL="342900" indent="-342900" algn="l">
              <a:buFont typeface="Arial" panose="020B0604020202020204" pitchFamily="34" charset="0"/>
              <a:buChar char="•"/>
            </a:pPr>
            <a:r>
              <a:rPr lang="en-US" dirty="0"/>
              <a:t> Recruitment strategies is based on to acquire motivated respondents and gain data of higher quality(</a:t>
            </a:r>
            <a:r>
              <a:rPr lang="en-US" dirty="0" err="1"/>
              <a:t>Miccio</a:t>
            </a:r>
            <a:r>
              <a:rPr lang="en-US" dirty="0"/>
              <a:t>-Fonseca &amp; Rasmussen,2018). Motivated respondents provide us with well functioning support service, better tailored data collection designs, reduce the perceived response in surveys and strengthen the existing information. </a:t>
            </a:r>
          </a:p>
          <a:p>
            <a:pPr marL="342900" indent="-342900" algn="l">
              <a:buFont typeface="Arial" panose="020B0604020202020204" pitchFamily="34" charset="0"/>
              <a:buChar char="•"/>
            </a:pPr>
            <a:r>
              <a:rPr lang="en-US" dirty="0"/>
              <a:t>Good quality of data collection is more systematic and effectively follow up respondents and correct the errors. The support service strengthens both technological and professional service to become better integrated in planning and implementation of surveys. </a:t>
            </a:r>
          </a:p>
        </p:txBody>
      </p:sp>
    </p:spTree>
    <p:extLst>
      <p:ext uri="{BB962C8B-B14F-4D97-AF65-F5344CB8AC3E}">
        <p14:creationId xmlns:p14="http://schemas.microsoft.com/office/powerpoint/2010/main" val="222510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82137"/>
            <a:ext cx="7766936" cy="736979"/>
          </a:xfrm>
        </p:spPr>
        <p:txBody>
          <a:bodyPr/>
          <a:lstStyle/>
          <a:p>
            <a:pPr algn="ctr"/>
            <a:r>
              <a:rPr lang="en-US" sz="2400" dirty="0"/>
              <a:t>Reference</a:t>
            </a:r>
          </a:p>
        </p:txBody>
      </p:sp>
      <p:sp>
        <p:nvSpPr>
          <p:cNvPr id="3" name="Subtitle 2"/>
          <p:cNvSpPr>
            <a:spLocks noGrp="1"/>
          </p:cNvSpPr>
          <p:nvPr>
            <p:ph type="subTitle" idx="1"/>
          </p:nvPr>
        </p:nvSpPr>
        <p:spPr>
          <a:xfrm>
            <a:off x="604910" y="1119116"/>
            <a:ext cx="9889587" cy="4747111"/>
          </a:xfrm>
        </p:spPr>
        <p:txBody>
          <a:bodyPr>
            <a:normAutofit fontScale="77500" lnSpcReduction="20000"/>
          </a:bodyPr>
          <a:lstStyle/>
          <a:p>
            <a:pPr algn="l"/>
            <a:r>
              <a:rPr lang="en-US" dirty="0" err="1"/>
              <a:t>Mckillop</a:t>
            </a:r>
            <a:r>
              <a:rPr lang="en-US" dirty="0"/>
              <a:t>, N., Brown, S., Wortley, R., &amp; </a:t>
            </a:r>
            <a:r>
              <a:rPr lang="en-US" dirty="0" err="1"/>
              <a:t>Smallbone</a:t>
            </a:r>
            <a:r>
              <a:rPr lang="en-US" dirty="0"/>
              <a:t>, S. (2015). How victim age affects the context and timing of child sexual abuse: Applying the routine activities approach to the first sexual abuse incident. </a:t>
            </a:r>
            <a:r>
              <a:rPr lang="en-US" i="1" dirty="0"/>
              <a:t>Crime Science,</a:t>
            </a:r>
            <a:r>
              <a:rPr lang="en-US" dirty="0"/>
              <a:t> </a:t>
            </a:r>
            <a:r>
              <a:rPr lang="en-US" i="1" dirty="0"/>
              <a:t>4</a:t>
            </a:r>
            <a:r>
              <a:rPr lang="en-US" dirty="0"/>
              <a:t>(1). doi:10.1186/s40163-015-0031-8</a:t>
            </a:r>
          </a:p>
          <a:p>
            <a:pPr algn="l"/>
            <a:r>
              <a:rPr lang="en-US" dirty="0" err="1"/>
              <a:t>Miccio</a:t>
            </a:r>
            <a:r>
              <a:rPr lang="en-US" dirty="0"/>
              <a:t>-Fonseca, L., &amp; Rasmussen, L. A. (2018). Scientific Evolution of Clinical and Risk Assessment of Sexually Abusive Youth: A Comprehensive Review of Empirical Tools. </a:t>
            </a:r>
            <a:r>
              <a:rPr lang="en-US" i="1" dirty="0"/>
              <a:t>Journal of Child Sexual Abuse,</a:t>
            </a:r>
            <a:r>
              <a:rPr lang="en-US" dirty="0"/>
              <a:t> </a:t>
            </a:r>
            <a:r>
              <a:rPr lang="en-US" i="1" dirty="0"/>
              <a:t>27</a:t>
            </a:r>
            <a:r>
              <a:rPr lang="en-US" dirty="0"/>
              <a:t>(8), 871-900. doi:10.1080/10538712.2018.1537337</a:t>
            </a:r>
          </a:p>
          <a:p>
            <a:pPr algn="l"/>
            <a:r>
              <a:rPr lang="en-US" dirty="0" err="1"/>
              <a:t>Priebe</a:t>
            </a:r>
            <a:r>
              <a:rPr lang="en-US" dirty="0"/>
              <a:t>, G., </a:t>
            </a:r>
            <a:r>
              <a:rPr lang="en-US" dirty="0" err="1"/>
              <a:t>Bäckström</a:t>
            </a:r>
            <a:r>
              <a:rPr lang="en-US" dirty="0"/>
              <a:t>, M., &amp; </a:t>
            </a:r>
            <a:r>
              <a:rPr lang="en-US" dirty="0" err="1"/>
              <a:t>Ainsaar</a:t>
            </a:r>
            <a:r>
              <a:rPr lang="en-US" dirty="0"/>
              <a:t>, M. (2010). Vulnerable adolescent participants’ experience in surveys on sexuality and sexual abuse: Ethical aspects. </a:t>
            </a:r>
            <a:r>
              <a:rPr lang="en-US" i="1" dirty="0"/>
              <a:t>Child Abuse &amp; Neglect,</a:t>
            </a:r>
            <a:r>
              <a:rPr lang="en-US" dirty="0"/>
              <a:t> </a:t>
            </a:r>
            <a:r>
              <a:rPr lang="en-US" i="1" dirty="0"/>
              <a:t>34</a:t>
            </a:r>
            <a:r>
              <a:rPr lang="en-US" dirty="0"/>
              <a:t>(6), 438-447. doi:10.1016/j.chiabu.2009.10.005</a:t>
            </a:r>
          </a:p>
          <a:p>
            <a:pPr algn="l"/>
            <a:r>
              <a:rPr lang="en-US" dirty="0"/>
              <a:t>O’Leary, P., Easton, S. D., &amp; Gould, N. (2016). The Effect of Child Sexual Abuse on Men. </a:t>
            </a:r>
            <a:r>
              <a:rPr lang="en-US" i="1" dirty="0"/>
              <a:t>Journal of Interpersonal Violence,</a:t>
            </a:r>
            <a:r>
              <a:rPr lang="en-US" dirty="0"/>
              <a:t> </a:t>
            </a:r>
            <a:r>
              <a:rPr lang="en-US" i="1" dirty="0"/>
              <a:t>32</a:t>
            </a:r>
            <a:r>
              <a:rPr lang="en-US" dirty="0"/>
              <a:t>(3), 423-445. doi:10.1177/0886260515586362</a:t>
            </a:r>
          </a:p>
          <a:p>
            <a:pPr algn="l"/>
            <a:r>
              <a:rPr lang="en-US" dirty="0"/>
              <a:t>Easton, S. D., Kong, J., </a:t>
            </a:r>
            <a:r>
              <a:rPr lang="en-US" dirty="0" err="1"/>
              <a:t>Gregas</a:t>
            </a:r>
            <a:r>
              <a:rPr lang="en-US" dirty="0"/>
              <a:t>, M. C., Shen, C., &amp; Shafer, K. (2017). Child Sexual Abuse and Depression in Late Life for Men: A Population-Based, Longitudinal Analysis. </a:t>
            </a:r>
            <a:r>
              <a:rPr lang="en-US" i="1" dirty="0"/>
              <a:t>The Journals of Gerontology: Series B,</a:t>
            </a:r>
            <a:r>
              <a:rPr lang="en-US" dirty="0"/>
              <a:t> </a:t>
            </a:r>
            <a:r>
              <a:rPr lang="en-US" i="1" dirty="0"/>
              <a:t>74</a:t>
            </a:r>
            <a:r>
              <a:rPr lang="en-US" dirty="0"/>
              <a:t>(5), 842-852. doi:10.1093/</a:t>
            </a:r>
            <a:r>
              <a:rPr lang="en-US" dirty="0" err="1"/>
              <a:t>geronb</a:t>
            </a:r>
            <a:r>
              <a:rPr lang="en-US" dirty="0"/>
              <a:t>/gbx114</a:t>
            </a:r>
          </a:p>
          <a:p>
            <a:pPr algn="l"/>
            <a:r>
              <a:rPr lang="en-US" dirty="0"/>
              <a:t>O’Leary, P., Easton, S. D., &amp; Gould, N. (2016). The Effect of Child Sexual Abuse on Men. </a:t>
            </a:r>
            <a:r>
              <a:rPr lang="en-US" i="1" dirty="0"/>
              <a:t>Journal of Interpersonal Violence,</a:t>
            </a:r>
            <a:r>
              <a:rPr lang="en-US" dirty="0"/>
              <a:t> </a:t>
            </a:r>
            <a:r>
              <a:rPr lang="en-US" i="1" dirty="0"/>
              <a:t>32</a:t>
            </a:r>
            <a:r>
              <a:rPr lang="en-US" dirty="0"/>
              <a:t>(3), 423-445. doi:10.1177/0886260515586362</a:t>
            </a:r>
          </a:p>
          <a:p>
            <a:pPr algn="l"/>
            <a:r>
              <a:rPr lang="en-US" dirty="0"/>
              <a:t>Thompson, E. H. Jr., and Bennet, K. M. (2015). Measurement of masculinity ideologies: a (Critical) review. </a:t>
            </a:r>
            <a:r>
              <a:rPr lang="en-US" i="1" dirty="0"/>
              <a:t>Psychol. Men Masculinity</a:t>
            </a:r>
            <a:r>
              <a:rPr lang="en-US" dirty="0"/>
              <a:t> 16, 115–133. </a:t>
            </a:r>
            <a:r>
              <a:rPr lang="en-US" dirty="0" err="1"/>
              <a:t>doi</a:t>
            </a:r>
            <a:r>
              <a:rPr lang="en-US" dirty="0"/>
              <a:t>: 10.1037/a0038609</a:t>
            </a:r>
          </a:p>
          <a:p>
            <a:pPr algn="l"/>
            <a:r>
              <a:rPr lang="en-US" dirty="0"/>
              <a:t> </a:t>
            </a:r>
          </a:p>
          <a:p>
            <a:pPr algn="l"/>
            <a:r>
              <a:rPr lang="en-US" dirty="0"/>
              <a:t>Snell, W. E., Jr. . (2013) . The Masculine Behavior Scale (MBS) . Measurement Instrument Database for the Social Science. Retrieved from </a:t>
            </a:r>
            <a:r>
              <a:rPr lang="en-US" u="sng" dirty="0">
                <a:hlinkClick r:id="rId3"/>
              </a:rPr>
              <a:t>www.midss.ie</a:t>
            </a:r>
            <a:endParaRPr lang="en-US" dirty="0"/>
          </a:p>
          <a:p>
            <a:pPr algn="l"/>
            <a:endParaRPr lang="en-US" dirty="0"/>
          </a:p>
        </p:txBody>
      </p:sp>
    </p:spTree>
    <p:extLst>
      <p:ext uri="{BB962C8B-B14F-4D97-AF65-F5344CB8AC3E}">
        <p14:creationId xmlns:p14="http://schemas.microsoft.com/office/powerpoint/2010/main" val="141568088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713</TotalTime>
  <Words>3201</Words>
  <Application>Microsoft Office PowerPoint</Application>
  <PresentationFormat>Widescreen</PresentationFormat>
  <Paragraphs>66</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Child Sexual Abuse</vt:lpstr>
      <vt:lpstr>Importance of child sexual abuse research</vt:lpstr>
      <vt:lpstr>Reference Of The Theory And Social Problems.</vt:lpstr>
      <vt:lpstr>Variable 1</vt:lpstr>
      <vt:lpstr>Variable1</vt:lpstr>
      <vt:lpstr>Limitations Of The Study Proposal</vt:lpstr>
      <vt:lpstr>Research Methods And Design</vt:lpstr>
      <vt:lpstr>Method For Data Collection</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Sexual Abuse</dc:title>
  <dc:creator>Tyndale</dc:creator>
  <cp:lastModifiedBy>john matheka</cp:lastModifiedBy>
  <cp:revision>149</cp:revision>
  <dcterms:created xsi:type="dcterms:W3CDTF">2020-08-16T06:57:47Z</dcterms:created>
  <dcterms:modified xsi:type="dcterms:W3CDTF">2020-08-18T09:04:33Z</dcterms:modified>
</cp:coreProperties>
</file>